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675" r:id="rId3"/>
  </p:sldMasterIdLst>
  <p:notesMasterIdLst>
    <p:notesMasterId r:id="rId22"/>
  </p:notesMasterIdLst>
  <p:handoutMasterIdLst>
    <p:handoutMasterId r:id="rId23"/>
  </p:handoutMasterIdLst>
  <p:sldIdLst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3F3"/>
    <a:srgbClr val="001D58"/>
    <a:srgbClr val="00153E"/>
    <a:srgbClr val="002162"/>
    <a:srgbClr val="002147"/>
    <a:srgbClr val="002D62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828" autoAdjust="0"/>
    <p:restoredTop sz="94682" autoAdjust="0"/>
  </p:normalViewPr>
  <p:slideViewPr>
    <p:cSldViewPr>
      <p:cViewPr varScale="1">
        <p:scale>
          <a:sx n="84" d="100"/>
          <a:sy n="84" d="100"/>
        </p:scale>
        <p:origin x="96" y="624"/>
      </p:cViewPr>
      <p:guideLst>
        <p:guide orient="horz" pos="11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ebeb16b79ddd2e1/Real%20Estate%20Stats/Ongoing%20Files/Whistler%20Monthly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Whistler Overall Sales</a:t>
            </a:r>
            <a:r>
              <a:rPr lang="en-US" sz="1400" baseline="0"/>
              <a:t> - Monthly $</a:t>
            </a:r>
            <a:endParaRPr lang="en-US" sz="14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graphs.xlsx]2012'!$C$70:$N$70</c:f>
              <c:numCache>
                <c:formatCode>#,##0</c:formatCode>
                <c:ptCount val="12"/>
                <c:pt idx="0">
                  <c:v>23278200</c:v>
                </c:pt>
                <c:pt idx="1">
                  <c:v>34926400</c:v>
                </c:pt>
                <c:pt idx="2">
                  <c:v>41502550</c:v>
                </c:pt>
                <c:pt idx="3">
                  <c:v>37472225</c:v>
                </c:pt>
                <c:pt idx="4">
                  <c:v>26850500</c:v>
                </c:pt>
                <c:pt idx="5">
                  <c:v>30108800</c:v>
                </c:pt>
                <c:pt idx="6">
                  <c:v>30563500</c:v>
                </c:pt>
                <c:pt idx="7">
                  <c:v>35011500</c:v>
                </c:pt>
                <c:pt idx="8">
                  <c:v>24718360</c:v>
                </c:pt>
                <c:pt idx="9">
                  <c:v>43544207</c:v>
                </c:pt>
                <c:pt idx="10">
                  <c:v>36996000</c:v>
                </c:pt>
                <c:pt idx="11">
                  <c:v>22889250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chemeClr val="accent6"/>
            </a:solidFill>
          </c:spPr>
          <c:invertIfNegative val="0"/>
          <c:val>
            <c:numRef>
              <c:f>'[Whistler Monthly graphs.xlsx]2013'!$C$70:$N$70</c:f>
              <c:numCache>
                <c:formatCode>#,##0</c:formatCode>
                <c:ptCount val="12"/>
                <c:pt idx="0">
                  <c:v>33011850</c:v>
                </c:pt>
                <c:pt idx="1">
                  <c:v>54040220</c:v>
                </c:pt>
                <c:pt idx="2">
                  <c:v>25205738</c:v>
                </c:pt>
                <c:pt idx="3">
                  <c:v>26143820</c:v>
                </c:pt>
                <c:pt idx="4">
                  <c:v>29957870</c:v>
                </c:pt>
                <c:pt idx="5">
                  <c:v>36629000</c:v>
                </c:pt>
                <c:pt idx="6">
                  <c:v>31129000</c:v>
                </c:pt>
                <c:pt idx="7">
                  <c:v>38152010</c:v>
                </c:pt>
                <c:pt idx="8">
                  <c:v>61629500</c:v>
                </c:pt>
                <c:pt idx="9">
                  <c:v>41807825</c:v>
                </c:pt>
                <c:pt idx="10">
                  <c:v>52079071</c:v>
                </c:pt>
                <c:pt idx="11">
                  <c:v>25368750</c:v>
                </c:pt>
              </c:numCache>
            </c:numRef>
          </c:val>
        </c:ser>
        <c:ser>
          <c:idx val="3"/>
          <c:order val="2"/>
          <c:tx>
            <c:v>2014</c:v>
          </c:tx>
          <c:invertIfNegative val="0"/>
          <c:val>
            <c:numRef>
              <c:f>'[Whistler Monthly graphs.xlsx]2014'!$C$70:$N$70</c:f>
              <c:numCache>
                <c:formatCode>#,##0</c:formatCode>
                <c:ptCount val="12"/>
                <c:pt idx="0">
                  <c:v>26635700</c:v>
                </c:pt>
                <c:pt idx="1">
                  <c:v>50798950</c:v>
                </c:pt>
                <c:pt idx="2">
                  <c:v>34912800</c:v>
                </c:pt>
                <c:pt idx="3">
                  <c:v>34890158</c:v>
                </c:pt>
                <c:pt idx="4">
                  <c:v>34087000</c:v>
                </c:pt>
                <c:pt idx="5">
                  <c:v>58130399</c:v>
                </c:pt>
                <c:pt idx="6">
                  <c:v>51483400</c:v>
                </c:pt>
                <c:pt idx="7">
                  <c:v>51652837</c:v>
                </c:pt>
                <c:pt idx="8">
                  <c:v>55539195</c:v>
                </c:pt>
                <c:pt idx="9">
                  <c:v>63317000</c:v>
                </c:pt>
                <c:pt idx="10">
                  <c:v>37132050</c:v>
                </c:pt>
                <c:pt idx="11">
                  <c:v>33900795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5865384"/>
        <c:axId val="335864600"/>
      </c:barChart>
      <c:catAx>
        <c:axId val="335865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335864600"/>
        <c:crosses val="autoZero"/>
        <c:auto val="1"/>
        <c:lblAlgn val="ctr"/>
        <c:lblOffset val="100"/>
        <c:noMultiLvlLbl val="0"/>
      </c:catAx>
      <c:valAx>
        <c:axId val="335864600"/>
        <c:scaling>
          <c:orientation val="minMax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crossAx val="33586538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7777777777778921E-2"/>
                <c:y val="0.40788203557889324"/>
              </c:manualLayout>
            </c:layout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</c:dispUnitsLbl>
        </c:dispUnits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ysClr val="windowText" lastClr="000000"/>
      </a:solidFill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Whistler Lot Sales - Monthly #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graphs.xlsx]2012'!$C$62:$M$62</c:f>
              <c:numCache>
                <c:formatCode>#,##0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5</c:v>
                </c:pt>
                <c:pt idx="10">
                  <c:v>1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rgbClr val="F79646"/>
            </a:solidFill>
          </c:spPr>
          <c:invertIfNegative val="0"/>
          <c:val>
            <c:numRef>
              <c:f>'[Whistler Monthly graphs.xlsx]2013'!$C$62:$N$62</c:f>
              <c:numCache>
                <c:formatCode>#,##0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7">
                  <c:v>3</c:v>
                </c:pt>
                <c:pt idx="8">
                  <c:v>7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</c:ser>
        <c:ser>
          <c:idx val="3"/>
          <c:order val="2"/>
          <c:tx>
            <c:v>2014</c:v>
          </c:tx>
          <c:invertIfNegative val="0"/>
          <c:val>
            <c:numRef>
              <c:f>'[Whistler Monthly graphs.xlsx]2014'!$C$62:$N$62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6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4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3322520"/>
        <c:axId val="224480496"/>
      </c:barChart>
      <c:catAx>
        <c:axId val="333322520"/>
        <c:scaling>
          <c:orientation val="minMax"/>
        </c:scaling>
        <c:delete val="0"/>
        <c:axPos val="b"/>
        <c:majorTickMark val="none"/>
        <c:minorTickMark val="none"/>
        <c:tickLblPos val="nextTo"/>
        <c:crossAx val="224480496"/>
        <c:crosses val="autoZero"/>
        <c:auto val="1"/>
        <c:lblAlgn val="ctr"/>
        <c:lblOffset val="100"/>
        <c:noMultiLvlLbl val="0"/>
      </c:catAx>
      <c:valAx>
        <c:axId val="22448049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333322520"/>
        <c:crosses val="autoZero"/>
        <c:crossBetween val="between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ysClr val="windowText" lastClr="000000"/>
      </a:solidFill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Whistler Phase I</a:t>
            </a:r>
            <a:r>
              <a:rPr lang="en-US" sz="1400" baseline="0"/>
              <a:t> Condo Sales - Monthly $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graphs.xlsx]2012'!$C$21:$N$21</c:f>
              <c:numCache>
                <c:formatCode>#,##0</c:formatCode>
                <c:ptCount val="12"/>
                <c:pt idx="0">
                  <c:v>1665900</c:v>
                </c:pt>
                <c:pt idx="1">
                  <c:v>4067500</c:v>
                </c:pt>
                <c:pt idx="2">
                  <c:v>8180000</c:v>
                </c:pt>
                <c:pt idx="3">
                  <c:v>7559600</c:v>
                </c:pt>
                <c:pt idx="4">
                  <c:v>3393000</c:v>
                </c:pt>
                <c:pt idx="5">
                  <c:v>4636800</c:v>
                </c:pt>
                <c:pt idx="6">
                  <c:v>1791500</c:v>
                </c:pt>
                <c:pt idx="7">
                  <c:v>3807000</c:v>
                </c:pt>
                <c:pt idx="8">
                  <c:v>1714900</c:v>
                </c:pt>
                <c:pt idx="9">
                  <c:v>5424970</c:v>
                </c:pt>
                <c:pt idx="10">
                  <c:v>3907000</c:v>
                </c:pt>
                <c:pt idx="11">
                  <c:v>2330500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rgbClr val="F79646"/>
            </a:solidFill>
          </c:spPr>
          <c:invertIfNegative val="0"/>
          <c:val>
            <c:numRef>
              <c:f>'[Whistler Monthly graphs.xlsx]2013'!$C$21:$N$21</c:f>
              <c:numCache>
                <c:formatCode>#,##0</c:formatCode>
                <c:ptCount val="12"/>
                <c:pt idx="0">
                  <c:v>5861500</c:v>
                </c:pt>
                <c:pt idx="1">
                  <c:v>7044000</c:v>
                </c:pt>
                <c:pt idx="2">
                  <c:v>2918988</c:v>
                </c:pt>
                <c:pt idx="3">
                  <c:v>3368765</c:v>
                </c:pt>
                <c:pt idx="4">
                  <c:v>5424830</c:v>
                </c:pt>
                <c:pt idx="5">
                  <c:v>1836000</c:v>
                </c:pt>
                <c:pt idx="6">
                  <c:v>4700000</c:v>
                </c:pt>
                <c:pt idx="7">
                  <c:v>2775000</c:v>
                </c:pt>
                <c:pt idx="8">
                  <c:v>3411000</c:v>
                </c:pt>
                <c:pt idx="9">
                  <c:v>3367000</c:v>
                </c:pt>
                <c:pt idx="10">
                  <c:v>2873000</c:v>
                </c:pt>
                <c:pt idx="11">
                  <c:v>2723000</c:v>
                </c:pt>
              </c:numCache>
            </c:numRef>
          </c:val>
        </c:ser>
        <c:ser>
          <c:idx val="3"/>
          <c:order val="2"/>
          <c:tx>
            <c:v>2014</c:v>
          </c:tx>
          <c:invertIfNegative val="0"/>
          <c:val>
            <c:numRef>
              <c:f>'[Whistler Monthly graphs.xlsx]2014'!$C$21:$N$21</c:f>
              <c:numCache>
                <c:formatCode>#,##0</c:formatCode>
                <c:ptCount val="12"/>
                <c:pt idx="0">
                  <c:v>5197000</c:v>
                </c:pt>
                <c:pt idx="1">
                  <c:v>1728000</c:v>
                </c:pt>
                <c:pt idx="2">
                  <c:v>3845000</c:v>
                </c:pt>
                <c:pt idx="3">
                  <c:v>9252995</c:v>
                </c:pt>
                <c:pt idx="4">
                  <c:v>7497000</c:v>
                </c:pt>
                <c:pt idx="5">
                  <c:v>2637300</c:v>
                </c:pt>
                <c:pt idx="6">
                  <c:v>2610500</c:v>
                </c:pt>
                <c:pt idx="7">
                  <c:v>3608000</c:v>
                </c:pt>
                <c:pt idx="8">
                  <c:v>7403547</c:v>
                </c:pt>
                <c:pt idx="9">
                  <c:v>9912100</c:v>
                </c:pt>
                <c:pt idx="10">
                  <c:v>2636000</c:v>
                </c:pt>
                <c:pt idx="11">
                  <c:v>9381000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3320168"/>
        <c:axId val="124429728"/>
      </c:barChart>
      <c:catAx>
        <c:axId val="3333201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24429728"/>
        <c:crosses val="autoZero"/>
        <c:auto val="1"/>
        <c:lblAlgn val="ctr"/>
        <c:lblOffset val="100"/>
        <c:noMultiLvlLbl val="0"/>
      </c:catAx>
      <c:valAx>
        <c:axId val="124429728"/>
        <c:scaling>
          <c:orientation val="minMax"/>
        </c:scaling>
        <c:delete val="0"/>
        <c:axPos val="l"/>
        <c:majorGridlines/>
        <c:numFmt formatCode="&quot;$&quot;#" sourceLinked="0"/>
        <c:majorTickMark val="none"/>
        <c:minorTickMark val="none"/>
        <c:tickLblPos val="nextTo"/>
        <c:crossAx val="33332016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2222222222222251E-2"/>
                <c:y val="0.41714129483814522"/>
              </c:manualLayout>
            </c:layout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</c:dispUnitsLbl>
        </c:dispUnits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ysClr val="windowText" lastClr="000000"/>
      </a:solidFill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Whistler Phase I</a:t>
            </a:r>
            <a:r>
              <a:rPr lang="en-US" sz="1400" baseline="0"/>
              <a:t> Condo Sales - Monthly #</a:t>
            </a:r>
            <a:endParaRPr lang="en-US" sz="14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graphs.xlsx]2012'!$C$22:$N$22</c:f>
              <c:numCache>
                <c:formatCode>#,##0</c:formatCode>
                <c:ptCount val="12"/>
                <c:pt idx="0">
                  <c:v>4</c:v>
                </c:pt>
                <c:pt idx="1">
                  <c:v>7</c:v>
                </c:pt>
                <c:pt idx="2">
                  <c:v>11</c:v>
                </c:pt>
                <c:pt idx="3">
                  <c:v>14</c:v>
                </c:pt>
                <c:pt idx="4">
                  <c:v>9</c:v>
                </c:pt>
                <c:pt idx="5">
                  <c:v>15</c:v>
                </c:pt>
                <c:pt idx="6">
                  <c:v>6</c:v>
                </c:pt>
                <c:pt idx="7">
                  <c:v>4</c:v>
                </c:pt>
                <c:pt idx="8">
                  <c:v>5</c:v>
                </c:pt>
                <c:pt idx="9">
                  <c:v>11</c:v>
                </c:pt>
                <c:pt idx="10">
                  <c:v>9</c:v>
                </c:pt>
                <c:pt idx="11">
                  <c:v>6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rgbClr val="F79646"/>
            </a:solidFill>
          </c:spPr>
          <c:invertIfNegative val="0"/>
          <c:val>
            <c:numRef>
              <c:f>'[Whistler Monthly graphs.xlsx]2013'!$C$22:$N$22</c:f>
              <c:numCache>
                <c:formatCode>#,##0</c:formatCode>
                <c:ptCount val="12"/>
                <c:pt idx="0">
                  <c:v>8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19</c:v>
                </c:pt>
                <c:pt idx="5">
                  <c:v>5</c:v>
                </c:pt>
                <c:pt idx="6">
                  <c:v>10</c:v>
                </c:pt>
                <c:pt idx="7">
                  <c:v>7</c:v>
                </c:pt>
                <c:pt idx="8">
                  <c:v>11</c:v>
                </c:pt>
                <c:pt idx="9">
                  <c:v>9</c:v>
                </c:pt>
                <c:pt idx="10">
                  <c:v>7</c:v>
                </c:pt>
                <c:pt idx="11">
                  <c:v>6</c:v>
                </c:pt>
              </c:numCache>
            </c:numRef>
          </c:val>
        </c:ser>
        <c:ser>
          <c:idx val="3"/>
          <c:order val="2"/>
          <c:tx>
            <c:v>2014</c:v>
          </c:tx>
          <c:invertIfNegative val="0"/>
          <c:val>
            <c:numRef>
              <c:f>'[Whistler Monthly graphs.xlsx]2014'!$C$22:$N$22</c:f>
              <c:numCache>
                <c:formatCode>#,##0</c:formatCode>
                <c:ptCount val="12"/>
                <c:pt idx="0">
                  <c:v>10</c:v>
                </c:pt>
                <c:pt idx="1">
                  <c:v>5</c:v>
                </c:pt>
                <c:pt idx="2">
                  <c:v>9</c:v>
                </c:pt>
                <c:pt idx="3">
                  <c:v>18</c:v>
                </c:pt>
                <c:pt idx="4">
                  <c:v>13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  <c:pt idx="8">
                  <c:v>20</c:v>
                </c:pt>
                <c:pt idx="9">
                  <c:v>18</c:v>
                </c:pt>
                <c:pt idx="10">
                  <c:v>7</c:v>
                </c:pt>
                <c:pt idx="1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232384"/>
        <c:axId val="124232776"/>
      </c:barChart>
      <c:catAx>
        <c:axId val="124232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24232776"/>
        <c:crosses val="autoZero"/>
        <c:auto val="1"/>
        <c:lblAlgn val="ctr"/>
        <c:lblOffset val="100"/>
        <c:noMultiLvlLbl val="0"/>
      </c:catAx>
      <c:valAx>
        <c:axId val="12423277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24232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ysClr val="windowText" lastClr="000000"/>
      </a:solidFill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Whistler Phase II Condo</a:t>
            </a:r>
            <a:r>
              <a:rPr lang="en-US" sz="1400" baseline="0"/>
              <a:t> Sales</a:t>
            </a:r>
            <a:r>
              <a:rPr lang="en-US" sz="1400"/>
              <a:t> - Monthly $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graphs.xlsx]2012'!$C$29:$N$29</c:f>
              <c:numCache>
                <c:formatCode>#,##0</c:formatCode>
                <c:ptCount val="12"/>
                <c:pt idx="0">
                  <c:v>1214000</c:v>
                </c:pt>
                <c:pt idx="1">
                  <c:v>1234000</c:v>
                </c:pt>
                <c:pt idx="2">
                  <c:v>1764000</c:v>
                </c:pt>
                <c:pt idx="3">
                  <c:v>807900</c:v>
                </c:pt>
                <c:pt idx="4">
                  <c:v>480000</c:v>
                </c:pt>
                <c:pt idx="5">
                  <c:v>720000</c:v>
                </c:pt>
                <c:pt idx="6">
                  <c:v>740000</c:v>
                </c:pt>
                <c:pt idx="7">
                  <c:v>589000</c:v>
                </c:pt>
                <c:pt idx="8">
                  <c:v>199000</c:v>
                </c:pt>
                <c:pt idx="9">
                  <c:v>266737</c:v>
                </c:pt>
                <c:pt idx="10">
                  <c:v>721000</c:v>
                </c:pt>
                <c:pt idx="11">
                  <c:v>780000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rgbClr val="F79646"/>
            </a:solidFill>
          </c:spPr>
          <c:invertIfNegative val="0"/>
          <c:val>
            <c:numRef>
              <c:f>'[Whistler Monthly graphs.xlsx]2013'!$C$29:$N$29</c:f>
              <c:numCache>
                <c:formatCode>#,##0</c:formatCode>
                <c:ptCount val="12"/>
                <c:pt idx="0">
                  <c:v>539900</c:v>
                </c:pt>
                <c:pt idx="1">
                  <c:v>704000</c:v>
                </c:pt>
                <c:pt idx="2">
                  <c:v>1388500</c:v>
                </c:pt>
                <c:pt idx="3">
                  <c:v>985000</c:v>
                </c:pt>
                <c:pt idx="4">
                  <c:v>444588</c:v>
                </c:pt>
                <c:pt idx="5">
                  <c:v>60000</c:v>
                </c:pt>
                <c:pt idx="6">
                  <c:v>798500</c:v>
                </c:pt>
                <c:pt idx="7">
                  <c:v>746500</c:v>
                </c:pt>
                <c:pt idx="8">
                  <c:v>648500</c:v>
                </c:pt>
                <c:pt idx="9">
                  <c:v>516625</c:v>
                </c:pt>
                <c:pt idx="10">
                  <c:v>1250000</c:v>
                </c:pt>
                <c:pt idx="11">
                  <c:v>389000</c:v>
                </c:pt>
              </c:numCache>
            </c:numRef>
          </c:val>
        </c:ser>
        <c:ser>
          <c:idx val="3"/>
          <c:order val="2"/>
          <c:tx>
            <c:v>2014</c:v>
          </c:tx>
          <c:invertIfNegative val="0"/>
          <c:val>
            <c:numRef>
              <c:f>'[Whistler Monthly graphs.xlsx]2014'!$C$29:$N$29</c:f>
              <c:numCache>
                <c:formatCode>#,##0</c:formatCode>
                <c:ptCount val="12"/>
                <c:pt idx="0">
                  <c:v>767500</c:v>
                </c:pt>
                <c:pt idx="1">
                  <c:v>1881500</c:v>
                </c:pt>
                <c:pt idx="2">
                  <c:v>763400</c:v>
                </c:pt>
                <c:pt idx="3">
                  <c:v>3025388</c:v>
                </c:pt>
                <c:pt idx="4">
                  <c:v>1061000</c:v>
                </c:pt>
                <c:pt idx="5">
                  <c:v>0</c:v>
                </c:pt>
                <c:pt idx="6">
                  <c:v>605500</c:v>
                </c:pt>
                <c:pt idx="7">
                  <c:v>925637</c:v>
                </c:pt>
                <c:pt idx="8">
                  <c:v>923100</c:v>
                </c:pt>
                <c:pt idx="9">
                  <c:v>1848000</c:v>
                </c:pt>
                <c:pt idx="10">
                  <c:v>768750</c:v>
                </c:pt>
                <c:pt idx="11">
                  <c:v>775500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233560"/>
        <c:axId val="124236304"/>
      </c:barChart>
      <c:catAx>
        <c:axId val="1242335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4236304"/>
        <c:crosses val="autoZero"/>
        <c:auto val="1"/>
        <c:lblAlgn val="ctr"/>
        <c:lblOffset val="100"/>
        <c:noMultiLvlLbl val="0"/>
      </c:catAx>
      <c:valAx>
        <c:axId val="124236304"/>
        <c:scaling>
          <c:orientation val="minMax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crossAx val="12423356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9444444444444445E-2"/>
                <c:y val="0.41714129483814522"/>
              </c:manualLayout>
            </c:layout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</c:dispUnitsLbl>
        </c:dispUnits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ysClr val="windowText" lastClr="000000"/>
      </a:solidFill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Whistler Phase II Condo</a:t>
            </a:r>
            <a:r>
              <a:rPr lang="en-US" sz="1400" baseline="0"/>
              <a:t> Sales</a:t>
            </a:r>
            <a:r>
              <a:rPr lang="en-US" sz="1400"/>
              <a:t> - Monthly #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graphs.xlsx]2012'!$C$30:$N$30</c:f>
              <c:numCache>
                <c:formatCode>#,##0</c:formatCode>
                <c:ptCount val="12"/>
                <c:pt idx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rgbClr val="F79646"/>
            </a:solidFill>
          </c:spPr>
          <c:invertIfNegative val="0"/>
          <c:val>
            <c:numRef>
              <c:f>'[Whistler Monthly graphs.xlsx]2013'!$C$30:$N$30</c:f>
              <c:numCache>
                <c:formatCode>#,##0</c:formatCode>
                <c:ptCount val="12"/>
                <c:pt idx="0">
                  <c:v>5</c:v>
                </c:pt>
                <c:pt idx="1">
                  <c:v>4</c:v>
                </c:pt>
                <c:pt idx="2">
                  <c:v>7</c:v>
                </c:pt>
                <c:pt idx="3">
                  <c:v>6</c:v>
                </c:pt>
                <c:pt idx="4">
                  <c:v>4</c:v>
                </c:pt>
                <c:pt idx="5">
                  <c:v>1</c:v>
                </c:pt>
                <c:pt idx="6">
                  <c:v>4</c:v>
                </c:pt>
                <c:pt idx="7">
                  <c:v>9</c:v>
                </c:pt>
                <c:pt idx="8">
                  <c:v>5</c:v>
                </c:pt>
                <c:pt idx="9">
                  <c:v>4</c:v>
                </c:pt>
                <c:pt idx="10">
                  <c:v>8</c:v>
                </c:pt>
                <c:pt idx="11">
                  <c:v>3</c:v>
                </c:pt>
              </c:numCache>
            </c:numRef>
          </c:val>
        </c:ser>
        <c:ser>
          <c:idx val="3"/>
          <c:order val="2"/>
          <c:tx>
            <c:v>2014</c:v>
          </c:tx>
          <c:invertIfNegative val="0"/>
          <c:val>
            <c:numRef>
              <c:f>'[Whistler Monthly graphs.xlsx]2014'!$C$30:$N$30</c:f>
              <c:numCache>
                <c:formatCode>#,##0</c:formatCode>
                <c:ptCount val="12"/>
                <c:pt idx="0">
                  <c:v>6</c:v>
                </c:pt>
                <c:pt idx="1">
                  <c:v>9</c:v>
                </c:pt>
                <c:pt idx="2">
                  <c:v>5</c:v>
                </c:pt>
                <c:pt idx="3">
                  <c:v>10</c:v>
                </c:pt>
                <c:pt idx="4">
                  <c:v>5</c:v>
                </c:pt>
                <c:pt idx="5">
                  <c:v>0</c:v>
                </c:pt>
                <c:pt idx="6">
                  <c:v>3</c:v>
                </c:pt>
                <c:pt idx="7">
                  <c:v>6</c:v>
                </c:pt>
                <c:pt idx="8">
                  <c:v>5</c:v>
                </c:pt>
                <c:pt idx="9">
                  <c:v>9</c:v>
                </c:pt>
                <c:pt idx="10">
                  <c:v>5</c:v>
                </c:pt>
                <c:pt idx="1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238656"/>
        <c:axId val="124238264"/>
      </c:barChart>
      <c:catAx>
        <c:axId val="1242386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24238264"/>
        <c:crosses val="autoZero"/>
        <c:auto val="1"/>
        <c:lblAlgn val="ctr"/>
        <c:lblOffset val="100"/>
        <c:noMultiLvlLbl val="0"/>
      </c:catAx>
      <c:valAx>
        <c:axId val="124238264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124238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ysClr val="windowText" lastClr="000000"/>
      </a:solidFill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Whistler Duplex Sales - Monthly $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graphs.xlsx]2012'!$C$37:$N$37</c:f>
              <c:numCache>
                <c:formatCode>#,##0</c:formatCode>
                <c:ptCount val="12"/>
                <c:pt idx="0">
                  <c:v>532000</c:v>
                </c:pt>
                <c:pt idx="1">
                  <c:v>0</c:v>
                </c:pt>
                <c:pt idx="2">
                  <c:v>727500</c:v>
                </c:pt>
                <c:pt idx="3">
                  <c:v>0</c:v>
                </c:pt>
                <c:pt idx="4">
                  <c:v>1080000</c:v>
                </c:pt>
                <c:pt idx="5">
                  <c:v>750000</c:v>
                </c:pt>
                <c:pt idx="6">
                  <c:v>3445000</c:v>
                </c:pt>
                <c:pt idx="7">
                  <c:v>1780000</c:v>
                </c:pt>
                <c:pt idx="8">
                  <c:v>1165000</c:v>
                </c:pt>
                <c:pt idx="9">
                  <c:v>1960000</c:v>
                </c:pt>
                <c:pt idx="10">
                  <c:v>512000</c:v>
                </c:pt>
                <c:pt idx="11">
                  <c:v>0</c:v>
                </c:pt>
              </c:numCache>
            </c:numRef>
          </c:val>
        </c:ser>
        <c:ser>
          <c:idx val="0"/>
          <c:order val="1"/>
          <c:tx>
            <c:v>2013</c:v>
          </c:tx>
          <c:spPr>
            <a:solidFill>
              <a:srgbClr val="F79646"/>
            </a:solidFill>
          </c:spPr>
          <c:invertIfNegative val="0"/>
          <c:val>
            <c:numRef>
              <c:f>'[Whistler Monthly graphs.xlsx]2013'!$C$37:$N$37</c:f>
              <c:numCache>
                <c:formatCode>#,##0</c:formatCode>
                <c:ptCount val="12"/>
                <c:pt idx="0">
                  <c:v>1350000</c:v>
                </c:pt>
                <c:pt idx="1">
                  <c:v>0</c:v>
                </c:pt>
                <c:pt idx="2">
                  <c:v>2395000</c:v>
                </c:pt>
                <c:pt idx="3">
                  <c:v>753000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530000</c:v>
                </c:pt>
                <c:pt idx="8">
                  <c:v>3549500</c:v>
                </c:pt>
                <c:pt idx="9">
                  <c:v>660000</c:v>
                </c:pt>
                <c:pt idx="10">
                  <c:v>2520000</c:v>
                </c:pt>
                <c:pt idx="11">
                  <c:v>2895000</c:v>
                </c:pt>
              </c:numCache>
            </c:numRef>
          </c:val>
        </c:ser>
        <c:ser>
          <c:idx val="2"/>
          <c:order val="2"/>
          <c:tx>
            <c:v>2014</c:v>
          </c:tx>
          <c:spPr>
            <a:solidFill>
              <a:schemeClr val="accent4"/>
            </a:solidFill>
          </c:spPr>
          <c:invertIfNegative val="0"/>
          <c:val>
            <c:numRef>
              <c:f>'[Whistler Monthly graphs.xlsx]2014'!$C$37:$N$37</c:f>
              <c:numCache>
                <c:formatCode>#,##0</c:formatCode>
                <c:ptCount val="12"/>
                <c:pt idx="0">
                  <c:v>0</c:v>
                </c:pt>
                <c:pt idx="1">
                  <c:v>1195000</c:v>
                </c:pt>
                <c:pt idx="2">
                  <c:v>1974000</c:v>
                </c:pt>
                <c:pt idx="3">
                  <c:v>0</c:v>
                </c:pt>
                <c:pt idx="4">
                  <c:v>505000</c:v>
                </c:pt>
                <c:pt idx="5">
                  <c:v>0</c:v>
                </c:pt>
                <c:pt idx="6">
                  <c:v>960000</c:v>
                </c:pt>
                <c:pt idx="7">
                  <c:v>1305000</c:v>
                </c:pt>
                <c:pt idx="8">
                  <c:v>2655000</c:v>
                </c:pt>
                <c:pt idx="9">
                  <c:v>712500</c:v>
                </c:pt>
                <c:pt idx="10">
                  <c:v>2290000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426592"/>
        <c:axId val="335861856"/>
      </c:barChart>
      <c:catAx>
        <c:axId val="124426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335861856"/>
        <c:crosses val="autoZero"/>
        <c:auto val="1"/>
        <c:lblAlgn val="ctr"/>
        <c:lblOffset val="100"/>
        <c:noMultiLvlLbl val="0"/>
      </c:catAx>
      <c:valAx>
        <c:axId val="335861856"/>
        <c:scaling>
          <c:orientation val="minMax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crossAx val="12442659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9444444444444445E-2"/>
                <c:y val="0.41714129483814522"/>
              </c:manualLayout>
            </c:layout>
          </c:dispUnitsLbl>
        </c:dispUnits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chemeClr val="tx1"/>
      </a:solidFill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Whistler Duplex</a:t>
            </a:r>
            <a:r>
              <a:rPr lang="en-US" sz="1400" baseline="0"/>
              <a:t> Sales - Monthly #</a:t>
            </a:r>
            <a:endParaRPr lang="en-US" sz="1400"/>
          </a:p>
        </c:rich>
      </c:tx>
      <c:layout>
        <c:manualLayout>
          <c:xMode val="edge"/>
          <c:yMode val="edge"/>
          <c:x val="0.34152692718965683"/>
          <c:y val="3.383846337389644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8738407699037824E-2"/>
          <c:y val="0.16755796150481189"/>
          <c:w val="0.77886023622049905"/>
          <c:h val="0.67743802857976165"/>
        </c:manualLayout>
      </c:layout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graphs.xlsx]2012'!$C$38:$N$38</c:f>
              <c:numCache>
                <c:formatCode>#,##0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rgbClr val="F79646"/>
            </a:solidFill>
          </c:spPr>
          <c:invertIfNegative val="0"/>
          <c:val>
            <c:numRef>
              <c:f>'[Whistler Monthly graphs.xlsx]2013'!$C$38:$N$38</c:f>
              <c:numCache>
                <c:formatCode>#,##0</c:formatCode>
                <c:ptCount val="12"/>
                <c:pt idx="0">
                  <c:v>2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4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ser>
          <c:idx val="3"/>
          <c:order val="2"/>
          <c:tx>
            <c:v>2014</c:v>
          </c:tx>
          <c:invertIfNegative val="0"/>
          <c:val>
            <c:numRef>
              <c:f>'[Whistler Monthly graphs.xlsx]2014'!$C$38:$N$38</c:f>
              <c:numCache>
                <c:formatCode>#,##0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330416"/>
        <c:axId val="223330808"/>
      </c:barChart>
      <c:catAx>
        <c:axId val="223330416"/>
        <c:scaling>
          <c:orientation val="minMax"/>
        </c:scaling>
        <c:delete val="0"/>
        <c:axPos val="b"/>
        <c:majorTickMark val="none"/>
        <c:minorTickMark val="none"/>
        <c:tickLblPos val="nextTo"/>
        <c:crossAx val="223330808"/>
        <c:crosses val="autoZero"/>
        <c:auto val="1"/>
        <c:lblAlgn val="ctr"/>
        <c:lblOffset val="100"/>
        <c:noMultiLvlLbl val="0"/>
      </c:catAx>
      <c:valAx>
        <c:axId val="223330808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223330416"/>
        <c:crosses val="autoZero"/>
        <c:crossBetween val="between"/>
        <c:majorUnit val="1"/>
        <c:minorUnit val="0.1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ysClr val="windowText" lastClr="000000"/>
      </a:solidFill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Whistler Shared Owner Sales - Monthly $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graphs.xlsx]2012'!$C$45:$N$45</c:f>
              <c:numCache>
                <c:formatCode>#,##0</c:formatCode>
                <c:ptCount val="12"/>
                <c:pt idx="0">
                  <c:v>505000</c:v>
                </c:pt>
                <c:pt idx="1">
                  <c:v>676000</c:v>
                </c:pt>
                <c:pt idx="2">
                  <c:v>417500</c:v>
                </c:pt>
                <c:pt idx="3">
                  <c:v>483000</c:v>
                </c:pt>
                <c:pt idx="4">
                  <c:v>657000</c:v>
                </c:pt>
                <c:pt idx="5">
                  <c:v>439000</c:v>
                </c:pt>
                <c:pt idx="6">
                  <c:v>327500</c:v>
                </c:pt>
                <c:pt idx="7">
                  <c:v>539000</c:v>
                </c:pt>
                <c:pt idx="8">
                  <c:v>589960</c:v>
                </c:pt>
                <c:pt idx="9">
                  <c:v>622000</c:v>
                </c:pt>
                <c:pt idx="10">
                  <c:v>0</c:v>
                </c:pt>
                <c:pt idx="11">
                  <c:v>376750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rgbClr val="F79646"/>
            </a:solidFill>
          </c:spPr>
          <c:invertIfNegative val="0"/>
          <c:val>
            <c:numRef>
              <c:f>'[Whistler Monthly graphs.xlsx]2013'!$C$45:$N$45</c:f>
              <c:numCache>
                <c:formatCode>#,##0</c:formatCode>
                <c:ptCount val="12"/>
                <c:pt idx="0">
                  <c:v>1221450</c:v>
                </c:pt>
                <c:pt idx="1">
                  <c:v>271950</c:v>
                </c:pt>
                <c:pt idx="2">
                  <c:v>215750</c:v>
                </c:pt>
                <c:pt idx="3">
                  <c:v>294000</c:v>
                </c:pt>
                <c:pt idx="4">
                  <c:v>556200</c:v>
                </c:pt>
                <c:pt idx="5">
                  <c:v>468500</c:v>
                </c:pt>
                <c:pt idx="6">
                  <c:v>45000</c:v>
                </c:pt>
                <c:pt idx="7">
                  <c:v>157500</c:v>
                </c:pt>
                <c:pt idx="8">
                  <c:v>476500</c:v>
                </c:pt>
                <c:pt idx="9">
                  <c:v>201000</c:v>
                </c:pt>
                <c:pt idx="10">
                  <c:v>346000</c:v>
                </c:pt>
                <c:pt idx="11">
                  <c:v>362000</c:v>
                </c:pt>
              </c:numCache>
            </c:numRef>
          </c:val>
        </c:ser>
        <c:ser>
          <c:idx val="3"/>
          <c:order val="2"/>
          <c:tx>
            <c:v>2014</c:v>
          </c:tx>
          <c:invertIfNegative val="0"/>
          <c:val>
            <c:numRef>
              <c:f>'[Whistler Monthly graphs.xlsx]2014'!$C$45:$N$45</c:f>
              <c:numCache>
                <c:formatCode>#,##0</c:formatCode>
                <c:ptCount val="12"/>
                <c:pt idx="0">
                  <c:v>1085000</c:v>
                </c:pt>
                <c:pt idx="1">
                  <c:v>659750</c:v>
                </c:pt>
                <c:pt idx="2">
                  <c:v>879200</c:v>
                </c:pt>
                <c:pt idx="3">
                  <c:v>267500</c:v>
                </c:pt>
                <c:pt idx="4">
                  <c:v>152000</c:v>
                </c:pt>
                <c:pt idx="5">
                  <c:v>79000</c:v>
                </c:pt>
                <c:pt idx="6">
                  <c:v>394000</c:v>
                </c:pt>
                <c:pt idx="7">
                  <c:v>650900</c:v>
                </c:pt>
                <c:pt idx="8">
                  <c:v>422000</c:v>
                </c:pt>
                <c:pt idx="9">
                  <c:v>414500</c:v>
                </c:pt>
                <c:pt idx="10">
                  <c:v>340000</c:v>
                </c:pt>
                <c:pt idx="11">
                  <c:v>310245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334728"/>
        <c:axId val="223333944"/>
      </c:barChart>
      <c:catAx>
        <c:axId val="223334728"/>
        <c:scaling>
          <c:orientation val="minMax"/>
        </c:scaling>
        <c:delete val="0"/>
        <c:axPos val="b"/>
        <c:majorTickMark val="none"/>
        <c:minorTickMark val="none"/>
        <c:tickLblPos val="nextTo"/>
        <c:crossAx val="223333944"/>
        <c:crosses val="autoZero"/>
        <c:auto val="1"/>
        <c:lblAlgn val="ctr"/>
        <c:lblOffset val="100"/>
        <c:noMultiLvlLbl val="0"/>
      </c:catAx>
      <c:valAx>
        <c:axId val="223333944"/>
        <c:scaling>
          <c:orientation val="minMax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crossAx val="223334728"/>
        <c:crosses val="autoZero"/>
        <c:crossBetween val="between"/>
        <c:majorUnit val="1000000"/>
        <c:dispUnits>
          <c:builtInUnit val="millions"/>
          <c:dispUnitsLbl>
            <c:layout>
              <c:manualLayout>
                <c:xMode val="edge"/>
                <c:yMode val="edge"/>
                <c:x val="1.6666666666666701E-2"/>
                <c:y val="0.40325240594926587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 b="0"/>
                    <a:t>Millions</a:t>
                  </a:r>
                </a:p>
              </c:rich>
            </c:tx>
          </c:dispUnitsLbl>
        </c:dispUnits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ysClr val="windowText" lastClr="000000"/>
      </a:solidFill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Whistler Shared Owner Sales - Monthly #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graphs.xlsx]2012'!$C$46:$N$46</c:f>
              <c:numCache>
                <c:formatCode>#,##0</c:formatCode>
                <c:ptCount val="12"/>
                <c:pt idx="0">
                  <c:v>6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7</c:v>
                </c:pt>
                <c:pt idx="10">
                  <c:v>0</c:v>
                </c:pt>
                <c:pt idx="11">
                  <c:v>4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rgbClr val="F79646"/>
            </a:solidFill>
          </c:spPr>
          <c:invertIfNegative val="0"/>
          <c:val>
            <c:numRef>
              <c:f>'[Whistler Monthly graphs.xlsx]2013'!$C$46:$N$46</c:f>
              <c:numCache>
                <c:formatCode>#,##0</c:formatCode>
                <c:ptCount val="12"/>
                <c:pt idx="0">
                  <c:v>9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1</c:v>
                </c:pt>
                <c:pt idx="7">
                  <c:v>2</c:v>
                </c:pt>
                <c:pt idx="8">
                  <c:v>6</c:v>
                </c:pt>
                <c:pt idx="9">
                  <c:v>2</c:v>
                </c:pt>
                <c:pt idx="10">
                  <c:v>5</c:v>
                </c:pt>
                <c:pt idx="11">
                  <c:v>4</c:v>
                </c:pt>
              </c:numCache>
            </c:numRef>
          </c:val>
        </c:ser>
        <c:ser>
          <c:idx val="3"/>
          <c:order val="2"/>
          <c:tx>
            <c:v>2014</c:v>
          </c:tx>
          <c:invertIfNegative val="0"/>
          <c:val>
            <c:numRef>
              <c:f>'[Whistler Monthly graphs.xlsx]2014'!$C$46:$N$46</c:f>
              <c:numCache>
                <c:formatCode>#,##0</c:formatCode>
                <c:ptCount val="12"/>
                <c:pt idx="0">
                  <c:v>11</c:v>
                </c:pt>
                <c:pt idx="1">
                  <c:v>8</c:v>
                </c:pt>
                <c:pt idx="2">
                  <c:v>10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5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730256"/>
        <c:axId val="221724768"/>
      </c:barChart>
      <c:catAx>
        <c:axId val="221730256"/>
        <c:scaling>
          <c:orientation val="minMax"/>
        </c:scaling>
        <c:delete val="0"/>
        <c:axPos val="b"/>
        <c:majorTickMark val="none"/>
        <c:minorTickMark val="none"/>
        <c:tickLblPos val="nextTo"/>
        <c:crossAx val="221724768"/>
        <c:crosses val="autoZero"/>
        <c:auto val="1"/>
        <c:lblAlgn val="ctr"/>
        <c:lblOffset val="100"/>
        <c:noMultiLvlLbl val="0"/>
      </c:catAx>
      <c:valAx>
        <c:axId val="22172476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21730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ysClr val="windowText" lastClr="000000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Whistler Overall Sales</a:t>
            </a:r>
            <a:r>
              <a:rPr lang="en-US" sz="1400" baseline="0"/>
              <a:t> - Monthly #</a:t>
            </a:r>
            <a:endParaRPr lang="en-US" sz="1400"/>
          </a:p>
        </c:rich>
      </c:tx>
      <c:layout>
        <c:manualLayout>
          <c:xMode val="edge"/>
          <c:yMode val="edge"/>
          <c:x val="0.35177918732380675"/>
          <c:y val="1.868694822238129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graphs.xlsx]2012'!$C$71:$N$71</c:f>
              <c:numCache>
                <c:formatCode>#,##0</c:formatCode>
                <c:ptCount val="12"/>
                <c:pt idx="0">
                  <c:v>36</c:v>
                </c:pt>
                <c:pt idx="1">
                  <c:v>50</c:v>
                </c:pt>
                <c:pt idx="2">
                  <c:v>53</c:v>
                </c:pt>
                <c:pt idx="3">
                  <c:v>53</c:v>
                </c:pt>
                <c:pt idx="4">
                  <c:v>49</c:v>
                </c:pt>
                <c:pt idx="5">
                  <c:v>51</c:v>
                </c:pt>
                <c:pt idx="6">
                  <c:v>48</c:v>
                </c:pt>
                <c:pt idx="7">
                  <c:v>50</c:v>
                </c:pt>
                <c:pt idx="8">
                  <c:v>46</c:v>
                </c:pt>
                <c:pt idx="9">
                  <c:v>59</c:v>
                </c:pt>
                <c:pt idx="10">
                  <c:v>42</c:v>
                </c:pt>
                <c:pt idx="11">
                  <c:v>35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chemeClr val="accent6"/>
            </a:solidFill>
          </c:spPr>
          <c:invertIfNegative val="0"/>
          <c:val>
            <c:numRef>
              <c:f>'[Whistler Monthly graphs.xlsx]2013'!$C$71:$N$71</c:f>
              <c:numCache>
                <c:formatCode>#,##0</c:formatCode>
                <c:ptCount val="12"/>
                <c:pt idx="0">
                  <c:v>47</c:v>
                </c:pt>
                <c:pt idx="1">
                  <c:v>49</c:v>
                </c:pt>
                <c:pt idx="2">
                  <c:v>41</c:v>
                </c:pt>
                <c:pt idx="3">
                  <c:v>41</c:v>
                </c:pt>
                <c:pt idx="4">
                  <c:v>55</c:v>
                </c:pt>
                <c:pt idx="5">
                  <c:v>42</c:v>
                </c:pt>
                <c:pt idx="6">
                  <c:v>49</c:v>
                </c:pt>
                <c:pt idx="7">
                  <c:v>59</c:v>
                </c:pt>
                <c:pt idx="8">
                  <c:v>80</c:v>
                </c:pt>
                <c:pt idx="9">
                  <c:v>59</c:v>
                </c:pt>
                <c:pt idx="10">
                  <c:v>68</c:v>
                </c:pt>
                <c:pt idx="11">
                  <c:v>41</c:v>
                </c:pt>
              </c:numCache>
            </c:numRef>
          </c:val>
        </c:ser>
        <c:ser>
          <c:idx val="3"/>
          <c:order val="2"/>
          <c:tx>
            <c:v>2014</c:v>
          </c:tx>
          <c:invertIfNegative val="0"/>
          <c:val>
            <c:numRef>
              <c:f>'[Whistler Monthly graphs.xlsx]2014'!$C$71:$N$71</c:f>
              <c:numCache>
                <c:formatCode>#,##0</c:formatCode>
                <c:ptCount val="12"/>
                <c:pt idx="0">
                  <c:v>46</c:v>
                </c:pt>
                <c:pt idx="1">
                  <c:v>68</c:v>
                </c:pt>
                <c:pt idx="2">
                  <c:v>53</c:v>
                </c:pt>
                <c:pt idx="3">
                  <c:v>57</c:v>
                </c:pt>
                <c:pt idx="4">
                  <c:v>55</c:v>
                </c:pt>
                <c:pt idx="5">
                  <c:v>67</c:v>
                </c:pt>
                <c:pt idx="6">
                  <c:v>58</c:v>
                </c:pt>
                <c:pt idx="7">
                  <c:v>69</c:v>
                </c:pt>
                <c:pt idx="8">
                  <c:v>78</c:v>
                </c:pt>
                <c:pt idx="9">
                  <c:v>88</c:v>
                </c:pt>
                <c:pt idx="10">
                  <c:v>56</c:v>
                </c:pt>
                <c:pt idx="11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526824"/>
        <c:axId val="229527216"/>
      </c:barChart>
      <c:catAx>
        <c:axId val="229526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229527216"/>
        <c:crosses val="autoZero"/>
        <c:auto val="1"/>
        <c:lblAlgn val="ctr"/>
        <c:lblOffset val="100"/>
        <c:noMultiLvlLbl val="0"/>
      </c:catAx>
      <c:valAx>
        <c:axId val="22952721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29526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ysClr val="windowText" lastClr="000000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>
                <a:solidFill>
                  <a:sysClr val="windowText" lastClr="000000"/>
                </a:solidFill>
              </a:rPr>
              <a:t>Whistler Chalet Sales - Monthly $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graphs.xlsx]2012'!$C$5:$N$5</c:f>
              <c:numCache>
                <c:formatCode>#,##0</c:formatCode>
                <c:ptCount val="12"/>
                <c:pt idx="0">
                  <c:v>8484000</c:v>
                </c:pt>
                <c:pt idx="1">
                  <c:v>15089000</c:v>
                </c:pt>
                <c:pt idx="2">
                  <c:v>16472300</c:v>
                </c:pt>
                <c:pt idx="3">
                  <c:v>11327600</c:v>
                </c:pt>
                <c:pt idx="4">
                  <c:v>9005000</c:v>
                </c:pt>
                <c:pt idx="5">
                  <c:v>8884500</c:v>
                </c:pt>
                <c:pt idx="6">
                  <c:v>7077000</c:v>
                </c:pt>
                <c:pt idx="7">
                  <c:v>14762500</c:v>
                </c:pt>
                <c:pt idx="8">
                  <c:v>2900000</c:v>
                </c:pt>
                <c:pt idx="9">
                  <c:v>13199000</c:v>
                </c:pt>
                <c:pt idx="10">
                  <c:v>22773000</c:v>
                </c:pt>
                <c:pt idx="11">
                  <c:v>10064000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rgbClr val="F79646"/>
            </a:solidFill>
          </c:spPr>
          <c:invertIfNegative val="0"/>
          <c:val>
            <c:numRef>
              <c:f>'[Whistler Monthly graphs.xlsx]2013'!$C$5:$N$5</c:f>
              <c:numCache>
                <c:formatCode>#,##0</c:formatCode>
                <c:ptCount val="12"/>
                <c:pt idx="0">
                  <c:v>13719000</c:v>
                </c:pt>
                <c:pt idx="1">
                  <c:v>30133000</c:v>
                </c:pt>
                <c:pt idx="2">
                  <c:v>7619000</c:v>
                </c:pt>
                <c:pt idx="3">
                  <c:v>10278750</c:v>
                </c:pt>
                <c:pt idx="4">
                  <c:v>5232002</c:v>
                </c:pt>
                <c:pt idx="5">
                  <c:v>22180000</c:v>
                </c:pt>
                <c:pt idx="6">
                  <c:v>12152500</c:v>
                </c:pt>
                <c:pt idx="7">
                  <c:v>12688510</c:v>
                </c:pt>
                <c:pt idx="8">
                  <c:v>20999000</c:v>
                </c:pt>
                <c:pt idx="9">
                  <c:v>18495000</c:v>
                </c:pt>
                <c:pt idx="10">
                  <c:v>27328000</c:v>
                </c:pt>
                <c:pt idx="11">
                  <c:v>6737500</c:v>
                </c:pt>
              </c:numCache>
            </c:numRef>
          </c:val>
        </c:ser>
        <c:ser>
          <c:idx val="3"/>
          <c:order val="2"/>
          <c:tx>
            <c:v>2014</c:v>
          </c:tx>
          <c:invertIfNegative val="0"/>
          <c:val>
            <c:numRef>
              <c:f>'[Whistler Monthly graphs.xlsx]2014'!$C$5:$N$5</c:f>
              <c:numCache>
                <c:formatCode>#,##0</c:formatCode>
                <c:ptCount val="12"/>
                <c:pt idx="0">
                  <c:v>12188500</c:v>
                </c:pt>
                <c:pt idx="1">
                  <c:v>17545000</c:v>
                </c:pt>
                <c:pt idx="2">
                  <c:v>14029000</c:v>
                </c:pt>
                <c:pt idx="3">
                  <c:v>12446075</c:v>
                </c:pt>
                <c:pt idx="4">
                  <c:v>8102000</c:v>
                </c:pt>
                <c:pt idx="5">
                  <c:v>29479000</c:v>
                </c:pt>
                <c:pt idx="6">
                  <c:v>20653000</c:v>
                </c:pt>
                <c:pt idx="7">
                  <c:v>20690000</c:v>
                </c:pt>
                <c:pt idx="8">
                  <c:v>23852660</c:v>
                </c:pt>
                <c:pt idx="9">
                  <c:v>19249000</c:v>
                </c:pt>
                <c:pt idx="10">
                  <c:v>12776000</c:v>
                </c:pt>
                <c:pt idx="11">
                  <c:v>11546050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47504"/>
        <c:axId val="340347896"/>
      </c:barChart>
      <c:catAx>
        <c:axId val="340347504"/>
        <c:scaling>
          <c:orientation val="minMax"/>
        </c:scaling>
        <c:delete val="0"/>
        <c:axPos val="b"/>
        <c:majorTickMark val="none"/>
        <c:minorTickMark val="none"/>
        <c:tickLblPos val="nextTo"/>
        <c:crossAx val="340347896"/>
        <c:crosses val="autoZero"/>
        <c:auto val="1"/>
        <c:lblAlgn val="ctr"/>
        <c:lblOffset val="100"/>
        <c:noMultiLvlLbl val="0"/>
      </c:catAx>
      <c:valAx>
        <c:axId val="3403478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Millions</a:t>
                </a:r>
              </a:p>
            </c:rich>
          </c:tx>
          <c:layout/>
          <c:overlay val="0"/>
        </c:title>
        <c:numFmt formatCode="&quot;$&quot;#" sourceLinked="0"/>
        <c:majorTickMark val="none"/>
        <c:minorTickMark val="none"/>
        <c:tickLblPos val="nextTo"/>
        <c:crossAx val="340347504"/>
        <c:crosses val="autoZero"/>
        <c:crossBetween val="between"/>
        <c:dispUnits>
          <c:builtInUnit val="millions"/>
        </c:dispUnits>
      </c:valAx>
      <c:spPr>
        <a:noFill/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ysClr val="windowText" lastClr="000000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rgbClr val="FF0000"/>
                </a:solidFill>
              </a:defRPr>
            </a:pPr>
            <a:r>
              <a:rPr lang="en-US" sz="1400">
                <a:solidFill>
                  <a:sysClr val="windowText" lastClr="000000"/>
                </a:solidFill>
              </a:rPr>
              <a:t>Whistler Chalet</a:t>
            </a:r>
            <a:r>
              <a:rPr lang="en-US" sz="1400" baseline="0">
                <a:solidFill>
                  <a:sysClr val="windowText" lastClr="000000"/>
                </a:solidFill>
              </a:rPr>
              <a:t> Sales - Monthly #</a:t>
            </a:r>
            <a:endParaRPr lang="en-US" sz="1400">
              <a:solidFill>
                <a:sysClr val="windowText" lastClr="000000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graphs.xlsx]2012'!$C$6:$N$6</c:f>
              <c:numCache>
                <c:formatCode>#,##0</c:formatCode>
                <c:ptCount val="12"/>
                <c:pt idx="0">
                  <c:v>5</c:v>
                </c:pt>
                <c:pt idx="1">
                  <c:v>11</c:v>
                </c:pt>
                <c:pt idx="2">
                  <c:v>9</c:v>
                </c:pt>
                <c:pt idx="3">
                  <c:v>6</c:v>
                </c:pt>
                <c:pt idx="4">
                  <c:v>6</c:v>
                </c:pt>
                <c:pt idx="5">
                  <c:v>8</c:v>
                </c:pt>
                <c:pt idx="6">
                  <c:v>6</c:v>
                </c:pt>
                <c:pt idx="7">
                  <c:v>9</c:v>
                </c:pt>
                <c:pt idx="8">
                  <c:v>2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rgbClr val="F79646"/>
            </a:solidFill>
          </c:spPr>
          <c:invertIfNegative val="0"/>
          <c:val>
            <c:numRef>
              <c:f>'[Whistler Monthly graphs.xlsx]2013'!$C$6:$N$6</c:f>
              <c:numCache>
                <c:formatCode>#,##0</c:formatCode>
                <c:ptCount val="12"/>
                <c:pt idx="0">
                  <c:v>10</c:v>
                </c:pt>
                <c:pt idx="1">
                  <c:v>18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>
                  <c:v>12</c:v>
                </c:pt>
                <c:pt idx="6">
                  <c:v>11</c:v>
                </c:pt>
                <c:pt idx="7">
                  <c:v>11</c:v>
                </c:pt>
                <c:pt idx="8">
                  <c:v>16</c:v>
                </c:pt>
                <c:pt idx="9">
                  <c:v>10</c:v>
                </c:pt>
                <c:pt idx="10">
                  <c:v>18</c:v>
                </c:pt>
                <c:pt idx="11">
                  <c:v>6</c:v>
                </c:pt>
              </c:numCache>
            </c:numRef>
          </c:val>
        </c:ser>
        <c:ser>
          <c:idx val="3"/>
          <c:order val="2"/>
          <c:tx>
            <c:v>2014</c:v>
          </c:tx>
          <c:spPr>
            <a:solidFill>
              <a:schemeClr val="accent4">
                <a:lumMod val="75000"/>
              </a:schemeClr>
            </a:solidFill>
          </c:spPr>
          <c:invertIfNegative val="0"/>
          <c:val>
            <c:numRef>
              <c:f>'[Whistler Monthly graphs.xlsx]2014'!$C$6:$N$6</c:f>
              <c:numCache>
                <c:formatCode>#,##0</c:formatCode>
                <c:ptCount val="12"/>
                <c:pt idx="0">
                  <c:v>6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6</c:v>
                </c:pt>
                <c:pt idx="5">
                  <c:v>18</c:v>
                </c:pt>
                <c:pt idx="6">
                  <c:v>10</c:v>
                </c:pt>
                <c:pt idx="7">
                  <c:v>14</c:v>
                </c:pt>
                <c:pt idx="8">
                  <c:v>14</c:v>
                </c:pt>
                <c:pt idx="9">
                  <c:v>13</c:v>
                </c:pt>
                <c:pt idx="10">
                  <c:v>7</c:v>
                </c:pt>
                <c:pt idx="1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48680"/>
        <c:axId val="340350248"/>
      </c:barChart>
      <c:catAx>
        <c:axId val="340348680"/>
        <c:scaling>
          <c:orientation val="minMax"/>
        </c:scaling>
        <c:delete val="0"/>
        <c:axPos val="b"/>
        <c:majorTickMark val="none"/>
        <c:minorTickMark val="none"/>
        <c:tickLblPos val="nextTo"/>
        <c:crossAx val="340350248"/>
        <c:crosses val="autoZero"/>
        <c:auto val="1"/>
        <c:lblAlgn val="ctr"/>
        <c:lblOffset val="100"/>
        <c:noMultiLvlLbl val="0"/>
      </c:catAx>
      <c:valAx>
        <c:axId val="34035024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340348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chemeClr val="tx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>
                <a:solidFill>
                  <a:sysClr val="windowText" lastClr="000000"/>
                </a:solidFill>
              </a:rPr>
              <a:t>Whistler Condominium Sales - Monthly $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graphs.xlsx]2012'!$C$13:$N$13</c:f>
              <c:numCache>
                <c:formatCode>#,##0</c:formatCode>
                <c:ptCount val="12"/>
                <c:pt idx="0">
                  <c:v>2879900</c:v>
                </c:pt>
                <c:pt idx="1">
                  <c:v>5869400</c:v>
                </c:pt>
                <c:pt idx="2">
                  <c:v>10353500</c:v>
                </c:pt>
                <c:pt idx="3">
                  <c:v>9012000</c:v>
                </c:pt>
                <c:pt idx="4">
                  <c:v>4247000</c:v>
                </c:pt>
                <c:pt idx="5">
                  <c:v>5845800</c:v>
                </c:pt>
                <c:pt idx="6">
                  <c:v>2809500</c:v>
                </c:pt>
                <c:pt idx="7">
                  <c:v>5046000</c:v>
                </c:pt>
                <c:pt idx="8">
                  <c:v>2538900</c:v>
                </c:pt>
                <c:pt idx="9">
                  <c:v>5849607</c:v>
                </c:pt>
                <c:pt idx="10">
                  <c:v>4875000</c:v>
                </c:pt>
                <c:pt idx="11">
                  <c:v>3110500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rgbClr val="F79646"/>
            </a:solidFill>
          </c:spPr>
          <c:invertIfNegative val="0"/>
          <c:val>
            <c:numRef>
              <c:f>'[Whistler Monthly graphs.xlsx]2013'!$C$13:$N$13</c:f>
              <c:numCache>
                <c:formatCode>#,##0</c:formatCode>
                <c:ptCount val="12"/>
                <c:pt idx="0">
                  <c:v>6641400</c:v>
                </c:pt>
                <c:pt idx="1">
                  <c:v>7948000</c:v>
                </c:pt>
                <c:pt idx="2">
                  <c:v>4536488</c:v>
                </c:pt>
                <c:pt idx="3">
                  <c:v>4618765</c:v>
                </c:pt>
                <c:pt idx="4">
                  <c:v>6628418</c:v>
                </c:pt>
                <c:pt idx="5">
                  <c:v>2271000</c:v>
                </c:pt>
                <c:pt idx="6">
                  <c:v>6109500</c:v>
                </c:pt>
                <c:pt idx="7">
                  <c:v>3871500</c:v>
                </c:pt>
                <c:pt idx="8">
                  <c:v>5249500</c:v>
                </c:pt>
                <c:pt idx="9">
                  <c:v>4573625</c:v>
                </c:pt>
                <c:pt idx="10">
                  <c:v>4123000</c:v>
                </c:pt>
                <c:pt idx="11">
                  <c:v>3587000</c:v>
                </c:pt>
              </c:numCache>
            </c:numRef>
          </c:val>
        </c:ser>
        <c:ser>
          <c:idx val="3"/>
          <c:order val="2"/>
          <c:tx>
            <c:v>2014</c:v>
          </c:tx>
          <c:invertIfNegative val="0"/>
          <c:val>
            <c:numRef>
              <c:f>'[Whistler Monthly graphs.xlsx]2014'!$C$13:$N$13</c:f>
              <c:numCache>
                <c:formatCode>#,##0</c:formatCode>
                <c:ptCount val="12"/>
                <c:pt idx="0">
                  <c:v>6310500</c:v>
                </c:pt>
                <c:pt idx="1">
                  <c:v>4121500</c:v>
                </c:pt>
                <c:pt idx="2">
                  <c:v>4953400</c:v>
                </c:pt>
                <c:pt idx="3">
                  <c:v>12583383</c:v>
                </c:pt>
                <c:pt idx="4">
                  <c:v>8820500</c:v>
                </c:pt>
                <c:pt idx="5">
                  <c:v>9919200</c:v>
                </c:pt>
                <c:pt idx="6">
                  <c:v>3915900</c:v>
                </c:pt>
                <c:pt idx="7">
                  <c:v>6408437</c:v>
                </c:pt>
                <c:pt idx="8">
                  <c:v>9424147</c:v>
                </c:pt>
                <c:pt idx="9">
                  <c:v>14020500</c:v>
                </c:pt>
                <c:pt idx="10">
                  <c:v>6501450</c:v>
                </c:pt>
                <c:pt idx="11">
                  <c:v>10346500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51032"/>
        <c:axId val="220110656"/>
      </c:barChart>
      <c:catAx>
        <c:axId val="340351032"/>
        <c:scaling>
          <c:orientation val="minMax"/>
        </c:scaling>
        <c:delete val="0"/>
        <c:axPos val="b"/>
        <c:majorTickMark val="none"/>
        <c:minorTickMark val="none"/>
        <c:tickLblPos val="nextTo"/>
        <c:crossAx val="220110656"/>
        <c:crosses val="autoZero"/>
        <c:auto val="1"/>
        <c:lblAlgn val="ctr"/>
        <c:lblOffset val="100"/>
        <c:noMultiLvlLbl val="0"/>
      </c:catAx>
      <c:valAx>
        <c:axId val="220110656"/>
        <c:scaling>
          <c:orientation val="minMax"/>
        </c:scaling>
        <c:delete val="0"/>
        <c:axPos val="l"/>
        <c:majorGridlines/>
        <c:numFmt formatCode="&quot;$&quot;#" sourceLinked="0"/>
        <c:majorTickMark val="out"/>
        <c:minorTickMark val="none"/>
        <c:tickLblPos val="nextTo"/>
        <c:crossAx val="34035103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9444444444444445E-2"/>
                <c:y val="0.43565981335667248"/>
              </c:manualLayout>
            </c:layout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</c:dispUnitsLbl>
        </c:dispUnits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ysClr val="windowText" lastClr="000000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Whistler Condominium Sales - Monthly #</a:t>
            </a:r>
          </a:p>
        </c:rich>
      </c:tx>
      <c:layout>
        <c:manualLayout>
          <c:xMode val="edge"/>
          <c:yMode val="edge"/>
          <c:x val="0.31339336055215322"/>
          <c:y val="3.383846337389644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graphs.xlsx]2012'!$C$14:$N$14</c:f>
              <c:numCache>
                <c:formatCode>#,##0</c:formatCode>
                <c:ptCount val="12"/>
                <c:pt idx="0">
                  <c:v>8</c:v>
                </c:pt>
                <c:pt idx="1">
                  <c:v>15</c:v>
                </c:pt>
                <c:pt idx="2">
                  <c:v>20</c:v>
                </c:pt>
                <c:pt idx="3">
                  <c:v>21</c:v>
                </c:pt>
                <c:pt idx="4">
                  <c:v>15</c:v>
                </c:pt>
                <c:pt idx="5">
                  <c:v>20</c:v>
                </c:pt>
                <c:pt idx="6">
                  <c:v>10</c:v>
                </c:pt>
                <c:pt idx="7">
                  <c:v>11</c:v>
                </c:pt>
                <c:pt idx="8">
                  <c:v>10</c:v>
                </c:pt>
                <c:pt idx="9">
                  <c:v>15</c:v>
                </c:pt>
                <c:pt idx="10">
                  <c:v>15</c:v>
                </c:pt>
                <c:pt idx="11">
                  <c:v>12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rgbClr val="F79646"/>
            </a:solidFill>
          </c:spPr>
          <c:invertIfNegative val="0"/>
          <c:val>
            <c:numRef>
              <c:f>'[Whistler Monthly graphs.xlsx]2013'!$C$14:$N$14</c:f>
              <c:numCache>
                <c:formatCode>#,##0</c:formatCode>
                <c:ptCount val="12"/>
                <c:pt idx="0">
                  <c:v>14</c:v>
                </c:pt>
                <c:pt idx="1">
                  <c:v>11</c:v>
                </c:pt>
                <c:pt idx="2">
                  <c:v>16</c:v>
                </c:pt>
                <c:pt idx="3">
                  <c:v>17</c:v>
                </c:pt>
                <c:pt idx="4">
                  <c:v>26</c:v>
                </c:pt>
                <c:pt idx="5">
                  <c:v>7</c:v>
                </c:pt>
                <c:pt idx="6">
                  <c:v>16</c:v>
                </c:pt>
                <c:pt idx="7">
                  <c:v>17</c:v>
                </c:pt>
                <c:pt idx="8">
                  <c:v>21</c:v>
                </c:pt>
                <c:pt idx="9">
                  <c:v>17</c:v>
                </c:pt>
                <c:pt idx="10">
                  <c:v>15</c:v>
                </c:pt>
                <c:pt idx="11">
                  <c:v>12</c:v>
                </c:pt>
              </c:numCache>
            </c:numRef>
          </c:val>
        </c:ser>
        <c:ser>
          <c:idx val="3"/>
          <c:order val="2"/>
          <c:tx>
            <c:v>2014</c:v>
          </c:tx>
          <c:invertIfNegative val="0"/>
          <c:val>
            <c:numRef>
              <c:f>'[Whistler Monthly graphs.xlsx]2014'!$C$14:$N$14</c:f>
              <c:numCache>
                <c:formatCode>#,##0</c:formatCode>
                <c:ptCount val="12"/>
                <c:pt idx="0">
                  <c:v>18</c:v>
                </c:pt>
                <c:pt idx="1">
                  <c:v>17</c:v>
                </c:pt>
                <c:pt idx="2">
                  <c:v>16</c:v>
                </c:pt>
                <c:pt idx="3">
                  <c:v>29</c:v>
                </c:pt>
                <c:pt idx="4">
                  <c:v>19</c:v>
                </c:pt>
                <c:pt idx="5">
                  <c:v>18</c:v>
                </c:pt>
                <c:pt idx="6">
                  <c:v>12</c:v>
                </c:pt>
                <c:pt idx="7">
                  <c:v>20</c:v>
                </c:pt>
                <c:pt idx="8">
                  <c:v>29</c:v>
                </c:pt>
                <c:pt idx="9">
                  <c:v>35</c:v>
                </c:pt>
                <c:pt idx="10">
                  <c:v>20</c:v>
                </c:pt>
                <c:pt idx="1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52992"/>
        <c:axId val="229530352"/>
      </c:barChart>
      <c:catAx>
        <c:axId val="3403529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29530352"/>
        <c:crosses val="autoZero"/>
        <c:auto val="1"/>
        <c:lblAlgn val="ctr"/>
        <c:lblOffset val="100"/>
        <c:noMultiLvlLbl val="0"/>
      </c:catAx>
      <c:valAx>
        <c:axId val="22953035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340352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ysClr val="windowText" lastClr="000000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Whistler Townhouse</a:t>
            </a:r>
            <a:r>
              <a:rPr lang="en-US" sz="1400" baseline="0"/>
              <a:t> Sales</a:t>
            </a:r>
            <a:r>
              <a:rPr lang="en-US" sz="1400"/>
              <a:t> - Monthly $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graphs.xlsx]2012'!$C$53:$N$53</c:f>
              <c:numCache>
                <c:formatCode>#,##0</c:formatCode>
                <c:ptCount val="12"/>
                <c:pt idx="0">
                  <c:v>10877300</c:v>
                </c:pt>
                <c:pt idx="1">
                  <c:v>11964000</c:v>
                </c:pt>
                <c:pt idx="2">
                  <c:v>12531750</c:v>
                </c:pt>
                <c:pt idx="3">
                  <c:v>15004000</c:v>
                </c:pt>
                <c:pt idx="4">
                  <c:v>11321500</c:v>
                </c:pt>
                <c:pt idx="5">
                  <c:v>13089500</c:v>
                </c:pt>
                <c:pt idx="6">
                  <c:v>14104500</c:v>
                </c:pt>
                <c:pt idx="7">
                  <c:v>12384000</c:v>
                </c:pt>
                <c:pt idx="8">
                  <c:v>15904500</c:v>
                </c:pt>
                <c:pt idx="9">
                  <c:v>16784850</c:v>
                </c:pt>
                <c:pt idx="10">
                  <c:v>8536000</c:v>
                </c:pt>
                <c:pt idx="11">
                  <c:v>9338000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rgbClr val="F79646"/>
            </a:solidFill>
          </c:spPr>
          <c:invertIfNegative val="0"/>
          <c:val>
            <c:numRef>
              <c:f>'[Whistler Monthly graphs.xlsx]2013'!$C$53:$N$53</c:f>
              <c:numCache>
                <c:formatCode>#,##0</c:formatCode>
                <c:ptCount val="12"/>
                <c:pt idx="0">
                  <c:v>10080000</c:v>
                </c:pt>
                <c:pt idx="1">
                  <c:v>14737270</c:v>
                </c:pt>
                <c:pt idx="2">
                  <c:v>10439500</c:v>
                </c:pt>
                <c:pt idx="3">
                  <c:v>8437400</c:v>
                </c:pt>
                <c:pt idx="4">
                  <c:v>13741250</c:v>
                </c:pt>
                <c:pt idx="5">
                  <c:v>10724500</c:v>
                </c:pt>
                <c:pt idx="6">
                  <c:v>9231000</c:v>
                </c:pt>
                <c:pt idx="7">
                  <c:v>16604500</c:v>
                </c:pt>
                <c:pt idx="8">
                  <c:v>18307000</c:v>
                </c:pt>
                <c:pt idx="9">
                  <c:v>16558200</c:v>
                </c:pt>
                <c:pt idx="10">
                  <c:v>15272071</c:v>
                </c:pt>
                <c:pt idx="11">
                  <c:v>10387250</c:v>
                </c:pt>
              </c:numCache>
            </c:numRef>
          </c:val>
        </c:ser>
        <c:ser>
          <c:idx val="3"/>
          <c:order val="2"/>
          <c:tx>
            <c:v>2014</c:v>
          </c:tx>
          <c:invertIfNegative val="0"/>
          <c:val>
            <c:numRef>
              <c:f>'[Whistler Monthly graphs.xlsx]2014'!$C$53:$N$53</c:f>
              <c:numCache>
                <c:formatCode>#,##0</c:formatCode>
                <c:ptCount val="12"/>
                <c:pt idx="0">
                  <c:v>7051700</c:v>
                </c:pt>
                <c:pt idx="1">
                  <c:v>27277700</c:v>
                </c:pt>
                <c:pt idx="2">
                  <c:v>13077200</c:v>
                </c:pt>
                <c:pt idx="3">
                  <c:v>9593200</c:v>
                </c:pt>
                <c:pt idx="4">
                  <c:v>15997500</c:v>
                </c:pt>
                <c:pt idx="5">
                  <c:v>17247199</c:v>
                </c:pt>
                <c:pt idx="6">
                  <c:v>18180500</c:v>
                </c:pt>
                <c:pt idx="7">
                  <c:v>20674500</c:v>
                </c:pt>
                <c:pt idx="8">
                  <c:v>15930388</c:v>
                </c:pt>
                <c:pt idx="9">
                  <c:v>24520500</c:v>
                </c:pt>
                <c:pt idx="10">
                  <c:v>12596600</c:v>
                </c:pt>
                <c:pt idx="11">
                  <c:v>11168000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54168"/>
        <c:axId val="333318208"/>
      </c:barChart>
      <c:catAx>
        <c:axId val="340354168"/>
        <c:scaling>
          <c:orientation val="minMax"/>
        </c:scaling>
        <c:delete val="0"/>
        <c:axPos val="b"/>
        <c:majorTickMark val="none"/>
        <c:minorTickMark val="none"/>
        <c:tickLblPos val="nextTo"/>
        <c:crossAx val="333318208"/>
        <c:crosses val="autoZero"/>
        <c:auto val="1"/>
        <c:lblAlgn val="ctr"/>
        <c:lblOffset val="100"/>
        <c:noMultiLvlLbl val="0"/>
      </c:catAx>
      <c:valAx>
        <c:axId val="333318208"/>
        <c:scaling>
          <c:orientation val="minMax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crossAx val="34035416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6666666666666701E-2"/>
                <c:y val="0.40788203557889324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 b="0"/>
                    <a:t>Millions</a:t>
                  </a:r>
                </a:p>
              </c:rich>
            </c:tx>
          </c:dispUnitsLbl>
        </c:dispUnits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ysClr val="windowText" lastClr="000000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Whistler Townhouse</a:t>
            </a:r>
            <a:r>
              <a:rPr lang="en-US" sz="1400" baseline="0"/>
              <a:t> Sales</a:t>
            </a:r>
            <a:r>
              <a:rPr lang="en-US" sz="1400"/>
              <a:t> - Monthly #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graphs.xlsx]2012'!$C$54:$N$54</c:f>
              <c:numCache>
                <c:formatCode>#,##0</c:formatCode>
                <c:ptCount val="12"/>
                <c:pt idx="0">
                  <c:v>16</c:v>
                </c:pt>
                <c:pt idx="1">
                  <c:v>16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18</c:v>
                </c:pt>
                <c:pt idx="6">
                  <c:v>21</c:v>
                </c:pt>
                <c:pt idx="7">
                  <c:v>22</c:v>
                </c:pt>
                <c:pt idx="8">
                  <c:v>25</c:v>
                </c:pt>
                <c:pt idx="9">
                  <c:v>23</c:v>
                </c:pt>
                <c:pt idx="10">
                  <c:v>16</c:v>
                </c:pt>
                <c:pt idx="11">
                  <c:v>11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rgbClr val="F79646"/>
            </a:solidFill>
          </c:spPr>
          <c:invertIfNegative val="0"/>
          <c:val>
            <c:numRef>
              <c:f>'[Whistler Monthly graphs.xlsx]2013'!$C$54:$N$54</c:f>
              <c:numCache>
                <c:formatCode>#,##0</c:formatCode>
                <c:ptCount val="12"/>
                <c:pt idx="0">
                  <c:v>12</c:v>
                </c:pt>
                <c:pt idx="1">
                  <c:v>16</c:v>
                </c:pt>
                <c:pt idx="2">
                  <c:v>14</c:v>
                </c:pt>
                <c:pt idx="3">
                  <c:v>14</c:v>
                </c:pt>
                <c:pt idx="4">
                  <c:v>18</c:v>
                </c:pt>
                <c:pt idx="5">
                  <c:v>17</c:v>
                </c:pt>
                <c:pt idx="6">
                  <c:v>16</c:v>
                </c:pt>
                <c:pt idx="7">
                  <c:v>25</c:v>
                </c:pt>
                <c:pt idx="8">
                  <c:v>25</c:v>
                </c:pt>
                <c:pt idx="9">
                  <c:v>27</c:v>
                </c:pt>
                <c:pt idx="10">
                  <c:v>25</c:v>
                </c:pt>
                <c:pt idx="11">
                  <c:v>16</c:v>
                </c:pt>
              </c:numCache>
            </c:numRef>
          </c:val>
        </c:ser>
        <c:ser>
          <c:idx val="3"/>
          <c:order val="2"/>
          <c:tx>
            <c:v>2014</c:v>
          </c:tx>
          <c:invertIfNegative val="0"/>
          <c:val>
            <c:numRef>
              <c:f>'[Whistler Monthly graphs.xlsx]2014'!$C$54:$N$54</c:f>
              <c:numCache>
                <c:formatCode>#,##0</c:formatCode>
                <c:ptCount val="12"/>
                <c:pt idx="0">
                  <c:v>11</c:v>
                </c:pt>
                <c:pt idx="1">
                  <c:v>33</c:v>
                </c:pt>
                <c:pt idx="2">
                  <c:v>16</c:v>
                </c:pt>
                <c:pt idx="3">
                  <c:v>17</c:v>
                </c:pt>
                <c:pt idx="4">
                  <c:v>26</c:v>
                </c:pt>
                <c:pt idx="5">
                  <c:v>29</c:v>
                </c:pt>
                <c:pt idx="6">
                  <c:v>26</c:v>
                </c:pt>
                <c:pt idx="7">
                  <c:v>26</c:v>
                </c:pt>
                <c:pt idx="8">
                  <c:v>26</c:v>
                </c:pt>
                <c:pt idx="9">
                  <c:v>34</c:v>
                </c:pt>
                <c:pt idx="10">
                  <c:v>20</c:v>
                </c:pt>
                <c:pt idx="1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3324088"/>
        <c:axId val="333321344"/>
      </c:barChart>
      <c:catAx>
        <c:axId val="333324088"/>
        <c:scaling>
          <c:orientation val="minMax"/>
        </c:scaling>
        <c:delete val="0"/>
        <c:axPos val="b"/>
        <c:majorTickMark val="none"/>
        <c:minorTickMark val="none"/>
        <c:tickLblPos val="nextTo"/>
        <c:crossAx val="333321344"/>
        <c:crosses val="autoZero"/>
        <c:auto val="1"/>
        <c:lblAlgn val="ctr"/>
        <c:lblOffset val="100"/>
        <c:noMultiLvlLbl val="0"/>
      </c:catAx>
      <c:valAx>
        <c:axId val="33332134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333324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ysClr val="windowText" lastClr="000000"/>
      </a:solidFill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Whistler Lot Sales - Monthly $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2012</c:v>
          </c:tx>
          <c:invertIfNegative val="0"/>
          <c:val>
            <c:numRef>
              <c:f>'[Whistler Monthly graphs.xlsx]2012'!$C$61:$M$61</c:f>
              <c:numCache>
                <c:formatCode>#,##0</c:formatCode>
                <c:ptCount val="11"/>
                <c:pt idx="0">
                  <c:v>0</c:v>
                </c:pt>
                <c:pt idx="1">
                  <c:v>1328000</c:v>
                </c:pt>
                <c:pt idx="2">
                  <c:v>1000000</c:v>
                </c:pt>
                <c:pt idx="3">
                  <c:v>1645625</c:v>
                </c:pt>
                <c:pt idx="4">
                  <c:v>540000</c:v>
                </c:pt>
                <c:pt idx="5">
                  <c:v>1100000</c:v>
                </c:pt>
                <c:pt idx="6">
                  <c:v>2800000</c:v>
                </c:pt>
                <c:pt idx="7">
                  <c:v>500000</c:v>
                </c:pt>
                <c:pt idx="8">
                  <c:v>1620000</c:v>
                </c:pt>
                <c:pt idx="9">
                  <c:v>5128750</c:v>
                </c:pt>
                <c:pt idx="10">
                  <c:v>300000</c:v>
                </c:pt>
              </c:numCache>
            </c:numRef>
          </c:val>
        </c:ser>
        <c:ser>
          <c:idx val="2"/>
          <c:order val="1"/>
          <c:tx>
            <c:v>2013</c:v>
          </c:tx>
          <c:spPr>
            <a:solidFill>
              <a:schemeClr val="accent6"/>
            </a:solidFill>
          </c:spPr>
          <c:invertIfNegative val="0"/>
          <c:val>
            <c:numRef>
              <c:f>'[Whistler Monthly graphs.xlsx]2013'!$C$61:$N$61</c:f>
              <c:numCache>
                <c:formatCode>#,##0</c:formatCode>
                <c:ptCount val="12"/>
                <c:pt idx="0">
                  <c:v>0</c:v>
                </c:pt>
                <c:pt idx="1">
                  <c:v>950000</c:v>
                </c:pt>
                <c:pt idx="2">
                  <c:v>0</c:v>
                </c:pt>
                <c:pt idx="3">
                  <c:v>1761905</c:v>
                </c:pt>
                <c:pt idx="4">
                  <c:v>3800000</c:v>
                </c:pt>
                <c:pt idx="5">
                  <c:v>985000</c:v>
                </c:pt>
                <c:pt idx="6">
                  <c:v>3594000</c:v>
                </c:pt>
                <c:pt idx="7">
                  <c:v>4300000</c:v>
                </c:pt>
                <c:pt idx="8">
                  <c:v>12816000</c:v>
                </c:pt>
                <c:pt idx="9">
                  <c:v>1320000</c:v>
                </c:pt>
                <c:pt idx="10">
                  <c:v>2490000</c:v>
                </c:pt>
                <c:pt idx="11">
                  <c:v>1400000</c:v>
                </c:pt>
              </c:numCache>
            </c:numRef>
          </c:val>
        </c:ser>
        <c:ser>
          <c:idx val="3"/>
          <c:order val="2"/>
          <c:tx>
            <c:v>2014</c:v>
          </c:tx>
          <c:invertIfNegative val="0"/>
          <c:val>
            <c:numRef>
              <c:f>'[Whistler Monthly graphs.xlsx]2014'!$C$61:$N$61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510000</c:v>
                </c:pt>
                <c:pt idx="5">
                  <c:v>1406000</c:v>
                </c:pt>
                <c:pt idx="6">
                  <c:v>7380000</c:v>
                </c:pt>
                <c:pt idx="7">
                  <c:v>1924000</c:v>
                </c:pt>
                <c:pt idx="8">
                  <c:v>3255000</c:v>
                </c:pt>
                <c:pt idx="9">
                  <c:v>4400000</c:v>
                </c:pt>
                <c:pt idx="10">
                  <c:v>2628000</c:v>
                </c:pt>
                <c:pt idx="11">
                  <c:v>530000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428160"/>
        <c:axId val="124425416"/>
      </c:barChart>
      <c:catAx>
        <c:axId val="124428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4425416"/>
        <c:crosses val="autoZero"/>
        <c:auto val="1"/>
        <c:lblAlgn val="ctr"/>
        <c:lblOffset val="100"/>
        <c:noMultiLvlLbl val="0"/>
      </c:catAx>
      <c:valAx>
        <c:axId val="124425416"/>
        <c:scaling>
          <c:orientation val="minMax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crossAx val="124428160"/>
        <c:crosses val="autoZero"/>
        <c:crossBetween val="between"/>
        <c:majorUnit val="1000000"/>
        <c:dispUnits>
          <c:builtInUnit val="millions"/>
          <c:dispUnitsLbl>
            <c:layout>
              <c:manualLayout>
                <c:xMode val="edge"/>
                <c:yMode val="edge"/>
                <c:x val="2.7777777777778921E-2"/>
                <c:y val="0.42177092446777487"/>
              </c:manualLayout>
            </c:layout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</c:dispUnitsLbl>
        </c:dispUnits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15875">
      <a:solidFill>
        <a:sysClr val="windowText" lastClr="000000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FACC15-8C43-4502-ACA2-AE0D294494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24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DA612-4A44-4A5C-93FF-42E5C24AA6F9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10328-7AD2-4B51-8CD1-F5DE6303C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55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2B04E38-4D6A-49AB-83A3-AEFB3DB43CF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9879" name="Picture 7" descr="CMA ppt front pa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7200"/>
            <a:ext cx="10058400" cy="7772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9CCEE-5B79-433C-9DD8-22313D671F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916E9-1B58-4328-8FC6-1CD23D692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ABD75-DDED-4441-BEF4-DA30BC9BA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867400"/>
            <a:ext cx="5562600" cy="476250"/>
          </a:xfrm>
        </p:spPr>
        <p:txBody>
          <a:bodyPr anchor="ctr"/>
          <a:lstStyle>
            <a:lvl1pPr>
              <a:defRPr sz="900"/>
            </a:lvl1pPr>
          </a:lstStyle>
          <a:p>
            <a:r>
              <a:rPr lang="en-US" dirty="0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867400"/>
            <a:ext cx="2133600" cy="476250"/>
          </a:xfrm>
        </p:spPr>
        <p:txBody>
          <a:bodyPr anchor="ctr"/>
          <a:lstStyle>
            <a:lvl1pPr>
              <a:defRPr sz="1600" b="1"/>
            </a:lvl1pPr>
          </a:lstStyle>
          <a:p>
            <a:r>
              <a:rPr lang="en-US" dirty="0" smtClean="0"/>
              <a:t>December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CAC01-7DF1-470F-9629-B9F74DD9C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B13BD-095A-4ABF-A646-43FBBDE3A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D8492-C462-4DD1-A20F-652F086628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4C9BC-5C3B-4F61-AA18-97DC89079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0CAFE-81DD-42DC-A7D1-332BCDF684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44746-2F48-4056-9D4D-83FA9473C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11DF2-BA88-4B42-A219-00C344771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13E66-C3E7-41AD-8F05-BA239D682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4EC6E-1483-490B-B310-60BE6DB66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42573-7BF9-42D0-946B-4F6A9690E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BD75-DDED-4441-BEF4-DA30BC9BA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4911-BD8F-49DB-BA2B-17913C71B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AC01-7DF1-470F-9629-B9F74DD9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3BD-095A-4ABF-A646-43FBBDE3A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8492-C462-4DD1-A20F-652F08662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4C9BC-5C3B-4F61-AA18-97DC89079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CAFE-81DD-42DC-A7D1-332BCDF68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75EC1-8D98-4F97-8316-A256401022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4746-2F48-4056-9D4D-83FA9473C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3E66-C3E7-41AD-8F05-BA239D682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EC6E-1483-490B-B310-60BE6DB66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2573-7BF9-42D0-946B-4F6A9690E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867400"/>
            <a:ext cx="5562600" cy="476250"/>
          </a:xfrm>
        </p:spPr>
        <p:txBody>
          <a:bodyPr anchor="ctr"/>
          <a:lstStyle>
            <a:lvl1pPr>
              <a:defRPr sz="900"/>
            </a:lvl1pPr>
          </a:lstStyle>
          <a:p>
            <a:r>
              <a:rPr lang="en-US" dirty="0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867400"/>
            <a:ext cx="2133600" cy="476250"/>
          </a:xfrm>
        </p:spPr>
        <p:txBody>
          <a:bodyPr anchor="ctr"/>
          <a:lstStyle>
            <a:lvl1pPr>
              <a:defRPr sz="1600" b="1"/>
            </a:lvl1pPr>
          </a:lstStyle>
          <a:p>
            <a:r>
              <a:rPr lang="en-US" dirty="0" smtClean="0"/>
              <a:t>December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F819C-6B13-4B0D-AE4F-BB4C3DC69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AF623-6E24-4407-A5F6-5254F3A14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D5FA0-357B-4FEF-8ACB-9B22B87F6F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A8DF7-8237-4B60-B357-935460257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FBFAD-8B4C-440A-8672-BE72B2B1C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B12EE-A557-4AAD-A0D7-1F2EF02AB5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6044AD-0120-4472-8A8B-E4395BE5158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8855" name="Picture 7" descr="CMA ppt front pag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57200" y="-457200"/>
            <a:ext cx="10058400" cy="77724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EA4911-BD8F-49DB-BA2B-17913C71B7B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1927" name="Picture 7" descr="CMA ppt background"/>
          <p:cNvPicPr>
            <a:picLocks noChangeAspect="1" noChangeArrowheads="1"/>
          </p:cNvPicPr>
          <p:nvPr userDrawn="1"/>
        </p:nvPicPr>
        <p:blipFill>
          <a:blip r:embed="rId13" cstate="print"/>
          <a:srcRect t="1176" b="1176"/>
          <a:stretch>
            <a:fillRect/>
          </a:stretch>
        </p:blipFill>
        <p:spPr bwMode="auto">
          <a:xfrm>
            <a:off x="0" y="0"/>
            <a:ext cx="9144000" cy="68976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044AD-0120-4472-8A8B-E4395BE515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 descr="CMA ppt background"/>
          <p:cNvPicPr>
            <a:picLocks noChangeAspect="1" noChangeArrowheads="1"/>
          </p:cNvPicPr>
          <p:nvPr userDrawn="1"/>
        </p:nvPicPr>
        <p:blipFill>
          <a:blip r:embed="rId14" cstate="print"/>
          <a:srcRect t="1176" b="1176"/>
          <a:stretch>
            <a:fillRect/>
          </a:stretch>
        </p:blipFill>
        <p:spPr bwMode="auto">
          <a:xfrm>
            <a:off x="0" y="0"/>
            <a:ext cx="9144000" cy="68976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068577"/>
              </p:ext>
            </p:extLst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30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511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6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61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899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83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861773"/>
              </p:ext>
            </p:extLst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783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287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371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949919"/>
              </p:ext>
            </p:extLst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417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05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615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05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526173"/>
              </p:ext>
            </p:extLst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38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04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329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715000" y="5867400"/>
            <a:ext cx="2971800" cy="476250"/>
          </a:xfrm>
        </p:spPr>
        <p:txBody>
          <a:bodyPr/>
          <a:lstStyle/>
          <a:p>
            <a:r>
              <a:rPr lang="en-US" dirty="0" smtClean="0"/>
              <a:t>January to </a:t>
            </a:r>
            <a:r>
              <a:rPr lang="en-US" dirty="0" smtClean="0"/>
              <a:t>Dec</a:t>
            </a:r>
            <a:r>
              <a:rPr lang="en-US" dirty="0" smtClean="0"/>
              <a:t>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sales information is derived from the Whistler Listing Service and is believed correct. E&amp;EO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82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1865</TotalTime>
  <Words>479</Words>
  <Application>Microsoft Office PowerPoint</Application>
  <PresentationFormat>On-screen Show (4:3)</PresentationFormat>
  <Paragraphs>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Custom Design</vt:lpstr>
      <vt:lpstr>1_Custom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Macdonald Realty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cwhalen</dc:creator>
  <cp:lastModifiedBy>Craig Mackenzie</cp:lastModifiedBy>
  <cp:revision>107</cp:revision>
  <dcterms:created xsi:type="dcterms:W3CDTF">2011-05-18T17:55:28Z</dcterms:created>
  <dcterms:modified xsi:type="dcterms:W3CDTF">2015-01-10T00:06:38Z</dcterms:modified>
</cp:coreProperties>
</file>